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5" r:id="rId2"/>
  </p:sldIdLst>
  <p:sldSz cx="6858000" cy="9906000" type="A4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75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79" d="100"/>
          <a:sy n="79" d="100"/>
        </p:scale>
        <p:origin x="3144" y="90"/>
      </p:cViewPr>
      <p:guideLst>
        <p:guide orient="horz" pos="3075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31462-D6CB-4EFA-8F38-D190D2A5039C}" type="datetimeFigureOut">
              <a:rPr lang="ko-KR" altLang="en-US" smtClean="0"/>
              <a:t>2025-04-10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1ACD1-5D65-4329-A905-6D6436C615F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48001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31462-D6CB-4EFA-8F38-D190D2A5039C}" type="datetimeFigureOut">
              <a:rPr lang="ko-KR" altLang="en-US" smtClean="0"/>
              <a:t>2025-04-10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1ACD1-5D65-4329-A905-6D6436C615F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86263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31462-D6CB-4EFA-8F38-D190D2A5039C}" type="datetimeFigureOut">
              <a:rPr lang="ko-KR" altLang="en-US" smtClean="0"/>
              <a:t>2025-04-10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1ACD1-5D65-4329-A905-6D6436C615F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6943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31462-D6CB-4EFA-8F38-D190D2A5039C}" type="datetimeFigureOut">
              <a:rPr lang="ko-KR" altLang="en-US" smtClean="0"/>
              <a:t>2025-04-10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1ACD1-5D65-4329-A905-6D6436C615F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84737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31462-D6CB-4EFA-8F38-D190D2A5039C}" type="datetimeFigureOut">
              <a:rPr lang="ko-KR" altLang="en-US" smtClean="0"/>
              <a:t>2025-04-10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1ACD1-5D65-4329-A905-6D6436C615F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3623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31462-D6CB-4EFA-8F38-D190D2A5039C}" type="datetimeFigureOut">
              <a:rPr lang="ko-KR" altLang="en-US" smtClean="0"/>
              <a:t>2025-04-10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1ACD1-5D65-4329-A905-6D6436C615F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55691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31462-D6CB-4EFA-8F38-D190D2A5039C}" type="datetimeFigureOut">
              <a:rPr lang="ko-KR" altLang="en-US" smtClean="0"/>
              <a:t>2025-04-10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1ACD1-5D65-4329-A905-6D6436C615F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5599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31462-D6CB-4EFA-8F38-D190D2A5039C}" type="datetimeFigureOut">
              <a:rPr lang="ko-KR" altLang="en-US" smtClean="0"/>
              <a:t>2025-04-10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1ACD1-5D65-4329-A905-6D6436C615F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9295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31462-D6CB-4EFA-8F38-D190D2A5039C}" type="datetimeFigureOut">
              <a:rPr lang="ko-KR" altLang="en-US" smtClean="0"/>
              <a:t>2025-04-10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1ACD1-5D65-4329-A905-6D6436C615F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09589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31462-D6CB-4EFA-8F38-D190D2A5039C}" type="datetimeFigureOut">
              <a:rPr lang="ko-KR" altLang="en-US" smtClean="0"/>
              <a:t>2025-04-10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1ACD1-5D65-4329-A905-6D6436C615F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7111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31462-D6CB-4EFA-8F38-D190D2A5039C}" type="datetimeFigureOut">
              <a:rPr lang="ko-KR" altLang="en-US" smtClean="0"/>
              <a:t>2025-04-10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1ACD1-5D65-4329-A905-6D6436C615F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74650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31462-D6CB-4EFA-8F38-D190D2A5039C}" type="datetimeFigureOut">
              <a:rPr lang="ko-KR" altLang="en-US" smtClean="0"/>
              <a:t>2025-04-10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81ACD1-5D65-4329-A905-6D6436C615F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4074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DCCB78-0B01-9FCE-267D-40866C17D0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BEF82458-52DF-F018-6004-1D0AC56AC5E0}"/>
              </a:ext>
            </a:extLst>
          </p:cNvPr>
          <p:cNvSpPr txBox="1"/>
          <p:nvPr/>
        </p:nvSpPr>
        <p:spPr>
          <a:xfrm>
            <a:off x="217716" y="147705"/>
            <a:ext cx="6451074" cy="8946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600" b="1" kern="100" dirty="0">
                <a:latin typeface="+mn-ea"/>
                <a:cs typeface="굴림" panose="020B0600000101010101" pitchFamily="50" charset="-127"/>
              </a:rPr>
              <a:t>제</a:t>
            </a:r>
            <a:r>
              <a:rPr lang="en-US" altLang="ko-KR" sz="1600" b="1" kern="100" dirty="0">
                <a:latin typeface="+mn-ea"/>
                <a:cs typeface="굴림" panose="020B0600000101010101" pitchFamily="50" charset="-127"/>
              </a:rPr>
              <a:t>59</a:t>
            </a:r>
            <a:r>
              <a:rPr lang="ko-KR" altLang="en-US" sz="1600" b="1" kern="100" dirty="0">
                <a:latin typeface="+mn-ea"/>
                <a:cs typeface="굴림" panose="020B0600000101010101" pitchFamily="50" charset="-127"/>
              </a:rPr>
              <a:t>회 </a:t>
            </a:r>
            <a:r>
              <a:rPr lang="ko-KR" altLang="en-US" sz="1600" b="1" kern="100" dirty="0" err="1">
                <a:latin typeface="+mn-ea"/>
                <a:cs typeface="굴림" panose="020B0600000101010101" pitchFamily="50" charset="-127"/>
              </a:rPr>
              <a:t>제주특별자치도민체육대회</a:t>
            </a:r>
            <a:endParaRPr lang="en-US" altLang="ko-KR" sz="1600" b="1" kern="100" dirty="0">
              <a:latin typeface="+mn-ea"/>
              <a:cs typeface="굴림" panose="020B0600000101010101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4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월 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16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일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(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수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) 11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시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50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분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 ~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 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/ </a:t>
            </a:r>
            <a:r>
              <a:rPr lang="ko-KR" altLang="en-US" sz="1100" b="1" kern="100" dirty="0" err="1">
                <a:latin typeface="+mn-ea"/>
                <a:cs typeface="굴림" panose="020B0600000101010101" pitchFamily="50" charset="-127"/>
              </a:rPr>
              <a:t>골프존카운티오라</a:t>
            </a:r>
            <a:endParaRPr lang="en-US" altLang="ko-KR" sz="1100" b="1" kern="100" dirty="0">
              <a:latin typeface="+mn-ea"/>
              <a:cs typeface="굴림" panose="020B0600000101010101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주최 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: </a:t>
            </a:r>
            <a:r>
              <a:rPr lang="ko-KR" altLang="en-US" sz="1100" b="1" kern="100" dirty="0" err="1">
                <a:latin typeface="+mn-ea"/>
                <a:cs typeface="굴림" panose="020B0600000101010101" pitchFamily="50" charset="-127"/>
              </a:rPr>
              <a:t>제주특별자치도체육회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    주관 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: </a:t>
            </a:r>
            <a:r>
              <a:rPr lang="ko-KR" altLang="en-US" sz="1100" b="1" kern="100" dirty="0" err="1">
                <a:latin typeface="+mn-ea"/>
                <a:cs typeface="굴림" panose="020B0600000101010101" pitchFamily="50" charset="-127"/>
              </a:rPr>
              <a:t>제주특별자치도골프협회</a:t>
            </a:r>
            <a:endParaRPr lang="en-US" altLang="ko-KR" sz="1100" b="1" kern="100" dirty="0">
              <a:latin typeface="+mn-ea"/>
              <a:cs typeface="굴림" panose="020B0600000101010101" pitchFamily="50" charset="-127"/>
            </a:endParaRPr>
          </a:p>
          <a:p>
            <a:pPr algn="ctr">
              <a:lnSpc>
                <a:spcPct val="150000"/>
              </a:lnSpc>
            </a:pPr>
            <a:endParaRPr lang="en-US" altLang="ko-KR" sz="1100" b="1" kern="100" dirty="0">
              <a:latin typeface="+mn-ea"/>
              <a:cs typeface="굴림" panose="020B0600000101010101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en-US" altLang="ko-KR" sz="1400" b="1" u="sng" kern="100" dirty="0">
                <a:latin typeface="+mn-ea"/>
                <a:cs typeface="굴림" panose="020B0600000101010101" pitchFamily="50" charset="-127"/>
              </a:rPr>
              <a:t>[ </a:t>
            </a:r>
            <a:r>
              <a:rPr lang="ko-KR" altLang="en-US" sz="1400" b="1" u="sng" kern="100" dirty="0">
                <a:latin typeface="+mn-ea"/>
                <a:cs typeface="굴림" panose="020B0600000101010101" pitchFamily="50" charset="-127"/>
              </a:rPr>
              <a:t>경 기 조 건 </a:t>
            </a:r>
            <a:r>
              <a:rPr lang="en-US" altLang="ko-KR" sz="1400" b="1" u="sng" kern="100" dirty="0">
                <a:latin typeface="+mn-ea"/>
                <a:cs typeface="굴림" panose="020B0600000101010101" pitchFamily="50" charset="-127"/>
              </a:rPr>
              <a:t>]</a:t>
            </a:r>
          </a:p>
          <a:p>
            <a:pPr>
              <a:lnSpc>
                <a:spcPct val="150000"/>
              </a:lnSpc>
            </a:pPr>
            <a:endParaRPr lang="en-US" altLang="ko-KR" sz="1400" b="1" kern="100" dirty="0">
              <a:latin typeface="+mn-ea"/>
              <a:cs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1. 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종 별 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: 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일반부 동호인클럽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(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남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/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여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2. 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경기종목 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: </a:t>
            </a:r>
            <a:r>
              <a:rPr lang="ko-KR" altLang="en-US" sz="1100" b="1" kern="100" dirty="0" err="1">
                <a:latin typeface="+mn-ea"/>
                <a:cs typeface="굴림" panose="020B0600000101010101" pitchFamily="50" charset="-127"/>
              </a:rPr>
              <a:t>필드부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 경기</a:t>
            </a:r>
            <a:endParaRPr lang="en-US" altLang="ko-KR" sz="1100" b="1" kern="100" dirty="0">
              <a:latin typeface="+mn-ea"/>
              <a:cs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가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. 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개인전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(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남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/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여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) : 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스트로크       나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. 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단체전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(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남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/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여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) : 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스트로크</a:t>
            </a:r>
            <a:endParaRPr lang="en-US" altLang="ko-KR" sz="1100" b="1" kern="100" dirty="0">
              <a:latin typeface="+mn-ea"/>
              <a:cs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3. 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참가자격</a:t>
            </a:r>
            <a:endParaRPr lang="en-US" altLang="ko-KR" sz="1100" b="1" kern="100" dirty="0">
              <a:latin typeface="+mn-ea"/>
              <a:cs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가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. 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도민체육대회 관리시스템에 대회 참가신청을 마친 자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나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. 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현 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KPGA, KLPGA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에 등록되어 있는 자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, 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대한골프협회에 전문선수 등록이 되어 있는 자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, 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각종 프로자격증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(</a:t>
            </a:r>
            <a:r>
              <a:rPr lang="ko-KR" altLang="en-US" sz="1100" b="1" kern="100" dirty="0" err="1">
                <a:latin typeface="+mn-ea"/>
                <a:cs typeface="굴림" panose="020B0600000101010101" pitchFamily="50" charset="-127"/>
              </a:rPr>
              <a:t>티칭프로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 포함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) 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소지자는 참가할 수 없음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다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. 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남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/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여 만 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19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세 이상 순수 아마추어 골퍼만 참가 가능</a:t>
            </a:r>
            <a:endParaRPr lang="en-US" altLang="ko-KR" sz="1100" b="1" kern="100" dirty="0">
              <a:latin typeface="+mn-ea"/>
              <a:cs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4. 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참가인원 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: 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단체전은 선수 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4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인 이내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, 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개인전은 제한 없음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sz="1100" b="1" kern="100" dirty="0">
              <a:latin typeface="+mn-ea"/>
              <a:cs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5. 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경기방법 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: 18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홀 </a:t>
            </a:r>
            <a:r>
              <a:rPr lang="ko-KR" altLang="en-US" sz="1100" b="1" kern="100" dirty="0" err="1">
                <a:latin typeface="+mn-ea"/>
                <a:cs typeface="굴림" panose="020B0600000101010101" pitchFamily="50" charset="-127"/>
              </a:rPr>
              <a:t>스트로크플레이</a:t>
            </a:r>
            <a:endParaRPr lang="en-US" altLang="ko-KR" sz="1100" b="1" kern="100" dirty="0">
              <a:latin typeface="+mn-ea"/>
              <a:cs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  - 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개인전 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: 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스코어를 합산하여 제일 적은 선수 순으로 순위를 결정한다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  - 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단체전 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: 4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명 중 상위 성적 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3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명 합계로 순위 결정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.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 </a:t>
            </a:r>
            <a:endParaRPr lang="en-US" altLang="ko-KR" sz="1100" b="1" kern="100" dirty="0">
              <a:latin typeface="+mn-ea"/>
              <a:cs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  - 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맥시멈 스코어 적용 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: 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홀 아웃을 하지 않거나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, 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중대한 규칙 위반으로 실격되는 경우 또는 더블파를 초과하는 경우 최대 타수를 더블 파로 산정한다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  - 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동점일 경우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,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 개인전은 스코어카드 상의 카운트 백 방식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(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후반 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9</a:t>
            </a:r>
            <a:r>
              <a:rPr lang="ko-KR" altLang="en-US" sz="1100" b="1" kern="100" dirty="0" err="1">
                <a:latin typeface="+mn-ea"/>
                <a:cs typeface="굴림" panose="020B0600000101010101" pitchFamily="50" charset="-127"/>
              </a:rPr>
              <a:t>개홀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, 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후반 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6</a:t>
            </a:r>
            <a:r>
              <a:rPr lang="ko-KR" altLang="en-US" sz="1100" b="1" kern="100" dirty="0" err="1">
                <a:latin typeface="+mn-ea"/>
                <a:cs typeface="굴림" panose="020B0600000101010101" pitchFamily="50" charset="-127"/>
              </a:rPr>
              <a:t>개홀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, 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후반 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3</a:t>
            </a:r>
            <a:r>
              <a:rPr lang="ko-KR" altLang="en-US" sz="1100" b="1" kern="100" dirty="0" err="1">
                <a:latin typeface="+mn-ea"/>
                <a:cs typeface="굴림" panose="020B0600000101010101" pitchFamily="50" charset="-127"/>
              </a:rPr>
              <a:t>개홀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, 18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번홀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, 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전반 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6</a:t>
            </a:r>
            <a:r>
              <a:rPr lang="ko-KR" altLang="en-US" sz="1100" b="1" kern="100" dirty="0" err="1">
                <a:latin typeface="+mn-ea"/>
                <a:cs typeface="굴림" panose="020B0600000101010101" pitchFamily="50" charset="-127"/>
              </a:rPr>
              <a:t>개홀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, 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전반 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3</a:t>
            </a:r>
            <a:r>
              <a:rPr lang="ko-KR" altLang="en-US" sz="1100" b="1" kern="100" dirty="0" err="1">
                <a:latin typeface="+mn-ea"/>
                <a:cs typeface="굴림" panose="020B0600000101010101" pitchFamily="50" charset="-127"/>
              </a:rPr>
              <a:t>개홀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, 9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번홀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)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으로 순위를 결정하며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, 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단체전은 나머지 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1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명의 성적으로 순위를 결정한다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6. 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참가비용 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: 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￦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137,000(</a:t>
            </a:r>
            <a:r>
              <a:rPr lang="ko-KR" altLang="en-US" sz="1100" b="1" kern="100" dirty="0" err="1">
                <a:latin typeface="+mn-ea"/>
                <a:cs typeface="굴림" panose="020B0600000101010101" pitchFamily="50" charset="-127"/>
              </a:rPr>
              <a:t>그린피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, </a:t>
            </a:r>
            <a:r>
              <a:rPr lang="ko-KR" altLang="en-US" sz="1100" b="1" kern="100" dirty="0" err="1">
                <a:latin typeface="+mn-ea"/>
                <a:cs typeface="굴림" panose="020B0600000101010101" pitchFamily="50" charset="-127"/>
              </a:rPr>
              <a:t>카트피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 포함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. 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당일 프런트 결제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       *</a:t>
            </a:r>
            <a:r>
              <a:rPr lang="ko-KR" altLang="en-US" sz="1100" b="1" kern="100" dirty="0" err="1">
                <a:latin typeface="+mn-ea"/>
                <a:cs typeface="굴림" panose="020B0600000101010101" pitchFamily="50" charset="-127"/>
              </a:rPr>
              <a:t>캐디피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 개별 결제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. 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별도 참가비 없음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.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  </a:t>
            </a:r>
            <a:endParaRPr lang="en-US" altLang="ko-KR" sz="1100" b="1" kern="100" dirty="0">
              <a:latin typeface="+mn-ea"/>
              <a:cs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7. 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적용규칙 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: 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대한골프협회가 승인한 골프규칙과 대회조직위원회가 정한 </a:t>
            </a:r>
            <a:r>
              <a:rPr lang="ko-KR" altLang="en-US" sz="1100" b="1" kern="100" dirty="0" err="1">
                <a:latin typeface="+mn-ea"/>
                <a:cs typeface="굴림" panose="020B0600000101010101" pitchFamily="50" charset="-127"/>
              </a:rPr>
              <a:t>로컬룰을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 적용한다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. 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모든 문제는 조직위원회가 관장하며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, 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위원회의 결정이 최종이다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8. 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경기속도 및 복장 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: 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부당한 </a:t>
            </a:r>
            <a:r>
              <a:rPr lang="ko-KR" altLang="en-US" sz="1100" b="1" kern="100" dirty="0" err="1">
                <a:latin typeface="+mn-ea"/>
                <a:cs typeface="굴림" panose="020B0600000101010101" pitchFamily="50" charset="-127"/>
              </a:rPr>
              <a:t>지연없이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 경기를 하여야 하며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, 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복장은 단정해야 한다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9. 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사용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(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칼라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) </a:t>
            </a:r>
            <a:r>
              <a:rPr lang="ko-KR" altLang="en-US" sz="1100" b="1" kern="100" dirty="0" err="1">
                <a:latin typeface="+mn-ea"/>
                <a:cs typeface="굴림" panose="020B0600000101010101" pitchFamily="50" charset="-127"/>
              </a:rPr>
              <a:t>티마커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 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: 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남자 화이트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(WHITE), 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여자 레드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(RED)</a:t>
            </a:r>
          </a:p>
          <a:p>
            <a:pPr>
              <a:lnSpc>
                <a:spcPct val="150000"/>
              </a:lnSpc>
            </a:pP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10. 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거리측정기 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: 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거리측정기를 사용하여 거리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, 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높낮이에 관한 정보를 얻을 수 있다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11. 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시상 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: 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개인전 및 단체전 남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/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여 각 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1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위 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~ 3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위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. 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메달수여</a:t>
            </a:r>
            <a:endParaRPr lang="en-US" altLang="ko-KR" sz="1100" b="1" kern="100" dirty="0">
              <a:latin typeface="+mn-ea"/>
              <a:cs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       *</a:t>
            </a:r>
            <a:r>
              <a:rPr lang="ko-KR" altLang="en-US" sz="1100" b="1" kern="100" dirty="0" err="1">
                <a:latin typeface="+mn-ea"/>
                <a:cs typeface="굴림" panose="020B0600000101010101" pitchFamily="50" charset="-127"/>
              </a:rPr>
              <a:t>신페리오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 우승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(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남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/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여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) 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외</a:t>
            </a:r>
            <a:endParaRPr lang="en-US" altLang="ko-KR" sz="1100" b="1" kern="100" dirty="0">
              <a:latin typeface="+mn-ea"/>
              <a:cs typeface="굴림" panose="020B0600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12. 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기타문의 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: </a:t>
            </a:r>
            <a:r>
              <a:rPr lang="ko-KR" altLang="en-US" sz="1100" b="1" kern="100" dirty="0" err="1">
                <a:latin typeface="+mn-ea"/>
                <a:cs typeface="굴림" panose="020B0600000101010101" pitchFamily="50" charset="-127"/>
              </a:rPr>
              <a:t>제주특별자치도골프협회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 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064 748 0550  </a:t>
            </a:r>
            <a:r>
              <a:rPr lang="ko-KR" altLang="en-US" sz="1100" b="1" kern="100" dirty="0">
                <a:latin typeface="+mn-ea"/>
                <a:cs typeface="굴림" panose="020B0600000101010101" pitchFamily="50" charset="-127"/>
              </a:rPr>
              <a:t>김훈진전무 </a:t>
            </a:r>
            <a:r>
              <a:rPr lang="en-US" altLang="ko-KR" sz="1100" b="1" kern="100" dirty="0">
                <a:latin typeface="+mn-ea"/>
                <a:cs typeface="굴림" panose="020B0600000101010101" pitchFamily="50" charset="-127"/>
              </a:rPr>
              <a:t>010 5601 7567</a:t>
            </a:r>
          </a:p>
        </p:txBody>
      </p:sp>
    </p:spTree>
    <p:extLst>
      <p:ext uri="{BB962C8B-B14F-4D97-AF65-F5344CB8AC3E}">
        <p14:creationId xmlns:p14="http://schemas.microsoft.com/office/powerpoint/2010/main" val="8792226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1921</TotalTime>
  <Words>384</Words>
  <Application>Microsoft Office PowerPoint</Application>
  <PresentationFormat>A4 용지(210x297mm)</PresentationFormat>
  <Paragraphs>29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맑은 고딕</vt:lpstr>
      <vt:lpstr>Arial</vt:lpstr>
      <vt:lpstr>Calibri</vt:lpstr>
      <vt:lpstr>Calibri Light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김연수[ 학부재학 / 언어학과 ]</dc:creator>
  <cp:lastModifiedBy>User</cp:lastModifiedBy>
  <cp:revision>80</cp:revision>
  <cp:lastPrinted>2024-09-23T00:52:38Z</cp:lastPrinted>
  <dcterms:created xsi:type="dcterms:W3CDTF">2023-01-04T12:25:28Z</dcterms:created>
  <dcterms:modified xsi:type="dcterms:W3CDTF">2025-04-10T00:02:20Z</dcterms:modified>
</cp:coreProperties>
</file>